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0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60" r:id="rId22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25" Type="http://schemas.openxmlformats.org/officeDocument/2006/relationships/slide" Target="slides/slide10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6" name="Shape 10476"/>
        <p:cNvGrpSpPr/>
        <p:nvPr/>
      </p:nvGrpSpPr>
      <p:grpSpPr>
        <a:xfrm>
          <a:off x="0" y="0"/>
          <a:ext cx="0" cy="0"/>
          <a:chOff x="0" y="0"/>
          <a:chExt cx="0" cy="0"/>
        </a:xfrm>
      </p:grpSpPr>
      <p:sp>
        <p:nvSpPr>
          <p:cNvPr id="10477" name="Google Shape;10477;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8" name="Google Shape;10478;p10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notesSlide" Target="../notesSlides/notesSlide105.xml"/></Relationships>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9" name="Shape 10479"/>
        <p:cNvGrpSpPr/>
        <p:nvPr/>
      </p:nvGrpSpPr>
      <p:grpSpPr>
        <a:xfrm>
          <a:off x="0" y="0"/>
          <a:ext cx="0" cy="0"/>
          <a:chOff x="0" y="0"/>
          <a:chExt cx="0" cy="0"/>
        </a:xfrm>
      </p:grpSpPr>
      <p:sp>
        <p:nvSpPr>
          <p:cNvPr id="10480" name="Google Shape;10480;p1535"/>
          <p:cNvSpPr txBox="1"/>
          <p:nvPr>
            <p:ph type="title"/>
          </p:nvPr>
        </p:nvSpPr>
        <p:spPr>
          <a:xfrm>
            <a:off x="457200" y="85725"/>
            <a:ext cx="8229600" cy="939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Conclusion</a:t>
            </a:r>
            <a:endParaRPr/>
          </a:p>
        </p:txBody>
      </p:sp>
      <p:sp>
        <p:nvSpPr>
          <p:cNvPr id="10481" name="Google Shape;10481;p1535"/>
          <p:cNvSpPr txBox="1"/>
          <p:nvPr>
            <p:ph idx="1" type="body"/>
          </p:nvPr>
        </p:nvSpPr>
        <p:spPr>
          <a:xfrm>
            <a:off x="157163" y="990600"/>
            <a:ext cx="86868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Our pilot study showed positive results of conducting PTM via telephone. </a:t>
            </a:r>
            <a:endParaRPr/>
          </a:p>
          <a:p>
            <a:pPr indent="-342900" lvl="0" marL="342900" rtl="0" algn="l">
              <a:spcBef>
                <a:spcPts val="640"/>
              </a:spcBef>
              <a:spcAft>
                <a:spcPts val="0"/>
              </a:spcAft>
              <a:buClr>
                <a:schemeClr val="dk1"/>
              </a:buClr>
              <a:buSzPts val="3200"/>
              <a:buChar char="•"/>
            </a:pPr>
            <a:r>
              <a:rPr lang="en-US"/>
              <a:t>PTM as home-based telehealth service has potential to provide tinnitus services to Veterans with and without TBI for relatively small cost and with minimal effect on individual VA hospitals. </a:t>
            </a:r>
            <a:endParaRPr/>
          </a:p>
          <a:p>
            <a:pPr indent="-342900" lvl="0" marL="342900" rtl="0" algn="l">
              <a:spcBef>
                <a:spcPts val="640"/>
              </a:spcBef>
              <a:spcAft>
                <a:spcPts val="0"/>
              </a:spcAft>
              <a:buClr>
                <a:schemeClr val="dk1"/>
              </a:buClr>
              <a:buSzPts val="3200"/>
              <a:buChar char="•"/>
            </a:pPr>
            <a:r>
              <a:rPr lang="en-US"/>
              <a:t>After follow-up clinical trial, we will fully develop the tinnitus telehealth program and document organizational requirements and patient outcomes.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